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85" r:id="rId4"/>
    <p:sldId id="261" r:id="rId5"/>
    <p:sldId id="286" r:id="rId6"/>
    <p:sldId id="262" r:id="rId7"/>
    <p:sldId id="263" r:id="rId8"/>
    <p:sldId id="264" r:id="rId9"/>
    <p:sldId id="265" r:id="rId10"/>
    <p:sldId id="266" r:id="rId11"/>
    <p:sldId id="287" r:id="rId12"/>
    <p:sldId id="289" r:id="rId13"/>
    <p:sldId id="272" r:id="rId14"/>
    <p:sldId id="274" r:id="rId15"/>
    <p:sldId id="275" r:id="rId16"/>
    <p:sldId id="290" r:id="rId17"/>
    <p:sldId id="277" r:id="rId18"/>
    <p:sldId id="280" r:id="rId19"/>
    <p:sldId id="281" r:id="rId20"/>
    <p:sldId id="282" r:id="rId21"/>
    <p:sldId id="283" r:id="rId22"/>
    <p:sldId id="276" r:id="rId23"/>
    <p:sldId id="259" r:id="rId24"/>
    <p:sldId id="284" r:id="rId25"/>
    <p:sldId id="271" r:id="rId26"/>
    <p:sldId id="273" r:id="rId27"/>
    <p:sldId id="29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07" autoAdjust="0"/>
  </p:normalViewPr>
  <p:slideViewPr>
    <p:cSldViewPr>
      <p:cViewPr varScale="1">
        <p:scale>
          <a:sx n="140" d="100"/>
          <a:sy n="140" d="100"/>
        </p:scale>
        <p:origin x="23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49608627-804C-A488-27E1-C20987F0AF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4CB868B-177D-E050-8A7F-8DB5C8564C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533CD346-D732-9A16-64B1-7A9A862AA95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AF8F5DCA-9DE0-D7CA-3545-08681A5272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ABA21FF6-DDC3-D6EF-E94E-32DBA9AB99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9B222F97-D131-DD97-7652-441307135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D85763-872C-4DA5-A8E4-BD0B776B24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E29E19-FADF-80D8-DA02-2A2053750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5DD75-1ABA-4CB4-B25A-B8CC7388087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6D1AADB8-C88F-97D6-5619-AC96935928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08BB705-667F-C0F4-7DDC-CE5C38BD2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3A6F83-BCA6-8F14-89B2-292BF0357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28C89-4253-4776-BE54-477A32228A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60612BBC-EAF0-3FD9-BF25-99AC88ECE0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688081EC-2A26-5BC3-BF25-9539557C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61C267-9E78-5154-844C-B8CCD7139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B32FE-E77D-4217-AC50-1529CD57692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10D1F390-FBFE-4421-7988-3E8A686327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671C7D28-AB26-9ADC-6D2C-807867659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ABE01D-B9CB-9626-24D1-881460020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E1771-98BF-4DFA-8B86-093587F6EC0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543F431-3E39-A45E-7F2B-F52E02575E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8578B59-964D-381C-952A-D83003244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A937C6-EF3F-E305-8735-B17988DA8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C79EA-5969-4C46-8247-ADCA786E78A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BBE3B47-B3FF-012D-579D-B7DE4B4488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763B2346-4263-94E1-85F7-957DB01C0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711DEC-9267-3438-ABBE-19CA1F23C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6D886-0384-4E1C-97B8-D99016F381D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558D04AA-305A-BC12-851E-8171D9A728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D78C0D51-67BB-B48A-84FA-325BCBBD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36EE8A-564E-B701-B67B-7B663951D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45B81-DEE2-4A39-961E-BE4AD691BA8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6631D8A1-1446-C211-F55D-6596A57385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E382EB5-8D1B-9FDD-5D67-D7C5AD649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FED35A-F744-0A8F-12C5-FDD71A105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5C3E0-EECB-4167-AAF3-8C21987D801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C3383D5D-CEAE-5E29-6B2A-25E3DEBA76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83F72EB9-2FA9-FDDB-DBE0-E4B4246B3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38BF21-93A6-E3B4-EDB1-F84CBE1AF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03CCC-5FC8-4E71-879F-D668BBE3CBC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979A987D-C950-665B-97D0-50CEC1E1CA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5A8D56E4-3BC4-1ACA-DF93-5DBD0505E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BCCDDB-42F3-C499-2CAD-EA043E71CB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11954-E268-4115-8B3F-6E12631DCBA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3434E91D-7B2C-F2C8-6D9C-0BADAFF09D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96AD4E9-B1AF-133F-62A0-DD495DE04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10B787-106B-29D3-093D-DBE06DD12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AD4F6-96B1-4BB1-82D1-49BF9D70081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683B9ECD-0CBE-DA18-E799-B21ABA091D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C6B7374-C9D1-B23D-D0B8-A5D741598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941884-2073-4F2D-63ED-7D9110FCF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16065-FA06-4427-9B5F-54C9B4303DD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78E526EC-74DB-4EFF-0FA3-19E45CC519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8B5DE2E0-9E05-8106-C348-EC0293FE8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CCBD21-A4A4-6F60-AEE9-B356A74FA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B585B-D1B0-47D5-A092-5707DA5470B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5CF28604-C075-DB94-47A7-4C38866F7F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33858D04-F961-028C-0262-63690640A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907AB9-D5E7-C7B5-D2D6-1C9A0B91F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5D411-F996-4B0A-88A6-0CAA6D3378B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C50F52AC-2D1C-250E-B490-6F0B43418E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436A026C-0866-D8DF-D164-6ED422273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AECE08-30D2-8C9B-0270-8D59D69C9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1D2C9-64E1-42AE-A926-066B77CF526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01560B6A-DD99-9033-2B56-F4DECEFFA3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6D8E5708-645F-4B99-1312-A86181866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A89244-7B40-3A26-87C6-142EEF1C6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ED22A-E425-4136-AD06-5EEDEA72EF5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9C6C01F7-047A-E9B7-970A-4270475C4D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1E213DB8-6638-E448-531C-F2B5D4850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170D02-B4F5-BC9A-2EE5-FAEB79EA9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81325-50FA-47E7-81D7-F373D798F3D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DEE08C47-8B8A-567D-A898-E4015D0257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8BC8284-0182-F404-23C2-976920F1A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80331C-2FB9-B6A3-3C61-0B699168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07B12-3358-4DA8-AE95-82C5AC7D4CA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92B062C2-1B92-A71E-EBA8-7C38499EBA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AA020FD6-A038-ADD2-1B27-8C8C86EAF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352701-9BA0-BAEC-9919-BF30BA1B5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B0293-0BF6-4C1E-81ED-8B5EA66CDE41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E5E517B1-30C9-4534-C498-64DBAED44B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426AA828-CAF0-6313-BC8E-C5E41CB6A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7CD3EA-DA2D-D72A-4539-51AC85166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8C49E-0A69-4CB3-AF50-33CE6BCECD4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03527013-404D-8B80-0B05-F5E79774FE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2DD8CC6-51BE-06D0-A0AC-1BC71262A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F7E88E-33F4-C78C-6FA6-E16AEFF13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90AAA-52FB-4828-9437-0058D30EC4A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425D2A4B-BDF8-F488-C6AC-4AF4750745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9CDA53F8-09B0-E354-37DA-0ECB26E99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5FAA50-0C50-2986-B87A-BBB3A53E94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88067-6AA5-4D78-8938-4B59A2E12C7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F9D154B2-CC32-CE5B-EEE0-D1F1DE284D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6992E02-8C1F-6A35-475E-7699039D9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BBCD86-EE79-DEB7-D65D-C04961A81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D62EC-69C5-4FAE-9613-F2F7E046ED9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4BC487D7-7EC1-1EBE-ACC6-96E6426352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99B5977-6F0B-2C70-0882-D02EDAC32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8EDB53-3DFF-9469-9F18-05BD141D2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B7C34-1388-4B35-91BC-219ADEA502E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F8452315-8100-B760-803C-C3660C1610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B07AC52-32AC-1800-AF0B-EFEB68CC7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2BD127-F188-CA9D-A6AC-DD8EDBF9C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8AD5-A3F1-4E7A-AFA9-23622D8580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5320D603-2271-D014-D1EA-10517C07AA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75BB6A71-362A-40D9-F9A5-D7CFB9491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4E7E6D-53D2-E76F-AEDE-1C28AEA264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A46B5-F7DF-427D-B852-64D190498B9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10FEC6B5-704D-E2B2-5945-1FF4F535DD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73884D6-0024-D3CB-3753-93CBA8644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F6563B5-A31F-E304-DA08-D93836966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8159B-22A9-43CE-B0C8-9DDAE3B2D78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D9FE65A1-710C-2501-7B5B-674EB07529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FE56DB5-5A0F-CBB8-860E-08AE64F2A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EF1E-F5BD-BE81-9471-FCCBEE057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B57FF2-C04C-63CE-A96E-C5B552506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8586-8887-D0A9-5832-2FA04C6E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D4B0A-D8AA-8EAC-AE42-491340BC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47037-5916-C960-D713-BC792FD5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BCCD-2311-4AF9-94AA-38C8E9781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14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AE92-987F-EBE0-44FC-777A992B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698B0-2D90-6231-7139-BA2447859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D2538-6DC3-0AC9-51DC-5DFF7CAB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8C92E-BB0D-6DC9-B2C5-E380283F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CB1B-46B8-27D1-9BE1-CCC1B9B6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D949B-8E58-457A-AF85-7D6C6FFD3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84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76B4D-818C-0609-99F3-D9B7CE436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12B3C-4ABB-EB43-36CA-236937766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06E55-36A5-CD22-0621-61FD30EC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84C77-B454-FBFD-CA93-D403D39C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5AB64-837C-645D-AA45-49822B19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6A03-CC57-4136-B23B-5302A1518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3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98F8-9BDA-62D2-2AEF-78929E7AD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CA915-3F67-F1E4-6937-11848987DA4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67723-FDCC-81A5-E1E2-5C121F8C5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AE327-9A8D-6807-1330-3087F4C7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30AED-E0CE-0B27-6C61-AE17434D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BE0E8-7C24-632B-B974-DB8A8EE4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2765BD-09DB-49AF-8FD0-964F86B12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8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29EF-A57C-C7DB-433F-875813B9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E3B7F-806F-4653-347E-196F34048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06A8-C2E8-C119-63DB-99D17CCD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0574C-7012-6BA6-13DF-E14C6C7E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E161E-86DA-BEA6-FFF1-C35BA5C1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BD39-BD91-4160-BDE7-0A2180923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8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C6D3-02EB-24B4-552D-4014C520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82A15-CAA0-4F0A-7DCA-B27FF97B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2591B-0FD3-CCAF-EC90-D3EAD383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84A48-7A34-8ABC-3506-3838BB8D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557F5-9FD0-6168-1946-1E7CF109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A5806-98FC-4A5F-B2C4-0E7F8B672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66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5342-19D0-DBF2-A168-EED05C21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9D2F-FEF5-D236-3979-DBEB70D28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6843A-61FD-425D-381B-274B1DFB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112C2-4A22-EBD1-AC64-B0BDBFE6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C4843-3AC8-AEAE-2C04-F89D0E1C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5FD6E-4AD7-5B32-9F58-D0683F1D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5DD49-D35B-4BFE-8F4F-CD02B9C4A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7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19F4-7BFC-D175-1173-A31D7B8D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729C8-CDD0-B453-086D-A5EF2F03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7D38A-1043-0C95-2E3E-E58315C5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8B058-C8A5-7763-58C1-7B857B0C1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5936B-2699-4144-7B6C-E2868AAE8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948F9-9A77-DE75-14D7-A2FAF2C2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1A239-055F-CA8C-8EEE-65A041D1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BDD08-09CA-CEB0-55DC-E87CB3E2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5D5A9-D172-4A06-8BA3-2C7DDA335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1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CF2E-2CF1-FD99-2D28-8F4BB760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59975-F135-2060-B6BC-D5552CA6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CEF26-36F0-7C2E-71D0-BFC80129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DCF70-004D-E1BF-9BE4-99D1D1AE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2323B-EC84-47AC-8DED-6CA41BCB5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06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AA3C6-02FC-B5E9-3111-8DD2AF52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93106-47FF-7C93-7395-E33C49A4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96460-43D6-589B-0C0C-4D6DE4D1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B0A4E-0975-4E22-A0CA-E43816438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4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78AA-F814-2C1C-05BC-13CE37C6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A692-F3EC-B485-DFA0-4456652C2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E4EC2-F38C-8B81-D836-998170E51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C0371-D783-0D6A-C50E-B3CAAC1D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B1527-5312-8E14-825C-C4AC6F4D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2E78F-F4E7-7DE5-BD0C-998B1620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05D3-D257-4902-BDDB-651FDD82B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2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38B4-23CD-E407-2A80-82B61934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35CFA-AEF2-3B37-1380-A7CD9116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EA615-D604-5B5A-C11B-BC1F41E54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1C109-ACCC-9BDD-94A3-AF102286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72EB4-0F96-341E-EF50-FA075B2D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CA6D2-560E-23DA-0B1E-0439A4D8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C721E-C89E-4596-849A-DE0C84349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84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832FDB-4838-3702-C74E-FA5B28AF0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5DAA9C-9B6F-E8D6-0EF3-AF8F3E95C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758E26-D9B4-F682-F52B-F1B3245691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6919B0-A8DE-FFF8-6BB0-D19326C88C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73FD49-6990-CBF4-6CEB-1E4586BD59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55928B-A641-4FED-9A23-F195EB683E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CEACD48A-8723-2EC4-158F-7A473635F2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 anchor="ctr"/>
          <a:lstStyle/>
          <a:p>
            <a:r>
              <a:rPr lang="en-US" altLang="en-US" sz="4400" b="1">
                <a:latin typeface="Georgia" panose="02040502050405020303" pitchFamily="18" charset="0"/>
              </a:rPr>
              <a:t>Roman Republic</a:t>
            </a:r>
          </a:p>
        </p:txBody>
      </p:sp>
      <p:pic>
        <p:nvPicPr>
          <p:cNvPr id="87047" name="Picture 7">
            <a:extLst>
              <a:ext uri="{FF2B5EF4-FFF2-40B4-BE49-F238E27FC236}">
                <a16:creationId xmlns:a16="http://schemas.microsoft.com/office/drawing/2014/main" id="{9EEAA361-70E2-D847-86AF-4F553F63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5626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1D736DA-DDD2-B0F5-1E49-80C06589A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4000" b="1">
                <a:latin typeface="Georgia" panose="02040502050405020303" pitchFamily="18" charset="0"/>
              </a:rPr>
              <a:t>Roman Expansion (in Italy)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1F9285B-C218-11B3-8759-8DDF59A399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Conquest of Italy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Verdana" panose="020B0604030504040204" pitchFamily="34" charset="0"/>
              </a:rPr>
              <a:t>Took 200 years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Granted full or partial citizenship</a:t>
            </a:r>
          </a:p>
          <a:p>
            <a:pPr lvl="2">
              <a:lnSpc>
                <a:spcPct val="80000"/>
              </a:lnSpc>
            </a:pPr>
            <a:r>
              <a:rPr lang="en-US" altLang="en-US" sz="1600">
                <a:latin typeface="Verdana" panose="020B0604030504040204" pitchFamily="34" charset="0"/>
              </a:rPr>
              <a:t>Tax and legal benefits</a:t>
            </a:r>
          </a:p>
          <a:p>
            <a:pPr lvl="2">
              <a:lnSpc>
                <a:spcPct val="80000"/>
              </a:lnSpc>
            </a:pPr>
            <a:r>
              <a:rPr lang="en-US" altLang="en-US" sz="1600">
                <a:latin typeface="Verdana" panose="020B0604030504040204" pitchFamily="34" charset="0"/>
              </a:rPr>
              <a:t>Developed loyalty in conquered Italian areas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Verdana" panose="020B0604030504040204" pitchFamily="34" charset="0"/>
              </a:rPr>
              <a:t>Invasion by King Pyrrhus (pyrrhic victory)</a:t>
            </a:r>
          </a:p>
          <a:p>
            <a:pPr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Roman colonies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Established in strategic locations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Verdana" panose="020B0604030504040204" pitchFamily="34" charset="0"/>
              </a:rPr>
              <a:t>Established by treaty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Verdana" panose="020B0604030504040204" pitchFamily="34" charset="0"/>
              </a:rPr>
              <a:t>Troops sent when needed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Customs of the area left intact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latin typeface="Verdana" panose="020B0604030504040204" pitchFamily="34" charset="0"/>
              </a:rPr>
              <a:t>Colonies were mostly for trade, with some military purposes</a:t>
            </a:r>
          </a:p>
        </p:txBody>
      </p:sp>
      <p:pic>
        <p:nvPicPr>
          <p:cNvPr id="95244" name="Picture 12">
            <a:extLst>
              <a:ext uri="{FF2B5EF4-FFF2-40B4-BE49-F238E27FC236}">
                <a16:creationId xmlns:a16="http://schemas.microsoft.com/office/drawing/2014/main" id="{8168E498-A5D0-0051-BC91-7421A425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9624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7" name="Picture 15">
            <a:extLst>
              <a:ext uri="{FF2B5EF4-FFF2-40B4-BE49-F238E27FC236}">
                <a16:creationId xmlns:a16="http://schemas.microsoft.com/office/drawing/2014/main" id="{D7EC924B-2BBF-3E16-1855-67529312E51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86200"/>
            <a:ext cx="4038600" cy="2706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F674903-43EC-D978-555B-A6BCD25D7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Roman Expansion (outside Italy)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F7B0682-AEDD-BDBC-86E9-C80966D8D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altLang="en-US"/>
              <a:t>Punic Wars</a:t>
            </a:r>
          </a:p>
          <a:p>
            <a:pPr lvl="1"/>
            <a:r>
              <a:rPr lang="en-US" altLang="en-US"/>
              <a:t>Phoenicians (Poeni)</a:t>
            </a:r>
          </a:p>
          <a:p>
            <a:pPr lvl="1"/>
            <a:r>
              <a:rPr lang="en-US" altLang="en-US"/>
              <a:t>Sicily</a:t>
            </a:r>
          </a:p>
          <a:p>
            <a:pPr lvl="1"/>
            <a:r>
              <a:rPr lang="en-US" altLang="en-US"/>
              <a:t>Hannibal attacked Rome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Help of non-Roman Italians(?)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133127" name="Picture 7">
            <a:extLst>
              <a:ext uri="{FF2B5EF4-FFF2-40B4-BE49-F238E27FC236}">
                <a16:creationId xmlns:a16="http://schemas.microsoft.com/office/drawing/2014/main" id="{4BFFF974-D856-26E6-439F-C0D71DC54833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195388"/>
            <a:ext cx="5334000" cy="3971925"/>
          </a:xfrm>
          <a:solidFill>
            <a:schemeClr val="accent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34927C3F-2F69-BD31-5049-27144189F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Roman Expansion (outside Italy)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6368D464-E301-42D6-65C3-D19E77ECC0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Conquest of the East and West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Allies rather than servants or slaves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Toleration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Corruption in the Greek kingdoms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Some states given to the Romans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Fast, direct attacks with strong determination and discipline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Outnumbered in most battles 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Victory over Parthia (parthian shot)</a:t>
            </a:r>
          </a:p>
        </p:txBody>
      </p:sp>
      <p:pic>
        <p:nvPicPr>
          <p:cNvPr id="138244" name="Picture 4">
            <a:extLst>
              <a:ext uri="{FF2B5EF4-FFF2-40B4-BE49-F238E27FC236}">
                <a16:creationId xmlns:a16="http://schemas.microsoft.com/office/drawing/2014/main" id="{9AD7C2BD-323F-1E6A-61E1-B2F05FA8B3C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676400"/>
            <a:ext cx="5029200" cy="3370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76A8AEC7-F034-79EF-C06C-763C75F1D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Building an Empire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E25F672D-7FD7-E110-DFCF-83D03C7B55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Structure of the "empire"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Still a republican form of government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Checks and balances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Two parties emerged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Verdana" panose="020B0604030504040204" pitchFamily="34" charset="0"/>
              </a:rPr>
              <a:t>Optimares (conservatives, Cato and Cicero)</a:t>
            </a:r>
          </a:p>
          <a:p>
            <a:pPr lvl="2">
              <a:lnSpc>
                <a:spcPct val="90000"/>
              </a:lnSpc>
            </a:pPr>
            <a:r>
              <a:rPr lang="en-US" altLang="en-US" sz="1800">
                <a:latin typeface="Verdana" panose="020B0604030504040204" pitchFamily="34" charset="0"/>
              </a:rPr>
              <a:t>Populares (power to people)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Family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Values (according to the Romans)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Piety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Discipline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Frugality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Not greedy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Righteous wars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Never quit</a:t>
            </a:r>
          </a:p>
        </p:txBody>
      </p:sp>
      <p:pic>
        <p:nvPicPr>
          <p:cNvPr id="101383" name="Picture 7">
            <a:extLst>
              <a:ext uri="{FF2B5EF4-FFF2-40B4-BE49-F238E27FC236}">
                <a16:creationId xmlns:a16="http://schemas.microsoft.com/office/drawing/2014/main" id="{28C87E43-AE3F-97F3-C3AE-8886E57CC2B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3352800"/>
            <a:ext cx="1857375" cy="238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EF13997-258A-AB75-E938-A5651966E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Building an Empire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35F803F-BA29-4BD6-8F64-571DCC067F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Status of Women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Absence of men at war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Women gained economic 	       power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Ability to divorce and retain property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Morals eventually eroded, in part because home-life eroded</a:t>
            </a:r>
          </a:p>
        </p:txBody>
      </p:sp>
      <p:pic>
        <p:nvPicPr>
          <p:cNvPr id="103431" name="Picture 7">
            <a:extLst>
              <a:ext uri="{FF2B5EF4-FFF2-40B4-BE49-F238E27FC236}">
                <a16:creationId xmlns:a16="http://schemas.microsoft.com/office/drawing/2014/main" id="{D5360C92-A0DE-0212-997E-0D7B566AA9D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219200"/>
            <a:ext cx="2524125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817D558-53FD-9156-C574-1C7357027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Building an Empire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1E4573EE-F08C-08D7-2F44-E3BDD8CCBF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Slavery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Conquests increased 		                  the number of slaves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Constituted 40% of 			          the population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Conditions were poor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Romans feared slave uprising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Slaves took jobs from the plebs so plebs were given food and other benefits</a:t>
            </a:r>
          </a:p>
        </p:txBody>
      </p:sp>
      <p:pic>
        <p:nvPicPr>
          <p:cNvPr id="104455" name="Picture 7">
            <a:extLst>
              <a:ext uri="{FF2B5EF4-FFF2-40B4-BE49-F238E27FC236}">
                <a16:creationId xmlns:a16="http://schemas.microsoft.com/office/drawing/2014/main" id="{78938645-FEC2-FF97-C5E3-B728923E955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" b="4402"/>
          <a:stretch>
            <a:fillRect/>
          </a:stretch>
        </p:blipFill>
        <p:spPr>
          <a:xfrm>
            <a:off x="5257800" y="1676400"/>
            <a:ext cx="3733800" cy="2606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B2B63148-D001-5253-8698-069BC9BA2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Collapse of the Republic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3AEA67E-652E-7AB6-F2C8-274A8AE93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Gracchus brothers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Violence used to impose one's will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Marius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Re-election to consulate (many times)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Standing army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Sulla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Assumption of dictator powers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Use of the army to override councils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</a:rPr>
              <a:t>Proscription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F825D2D8-0E44-23EE-5472-69EE7EE39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latin typeface="Georgia" panose="02040502050405020303" pitchFamily="18" charset="0"/>
              </a:rPr>
              <a:t>Julius Caesar</a:t>
            </a:r>
            <a:br>
              <a:rPr lang="en-US" altLang="en-US" sz="4000" b="1">
                <a:latin typeface="Georgia" panose="02040502050405020303" pitchFamily="18" charset="0"/>
              </a:rPr>
            </a:br>
            <a:r>
              <a:rPr lang="en-US" altLang="en-US" sz="4000" b="1">
                <a:latin typeface="Georgia" panose="02040502050405020303" pitchFamily="18" charset="0"/>
              </a:rPr>
              <a:t>100-44 BC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B266CAD-4DF8-C986-D6C6-7CD0AD8318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Early Life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Born to aristocratic family 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Caesarian section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Legend that he descended from the gods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Known for partying and sexual appetite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Captured by pirates and held for ransom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Returned to area and killed pirates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Appointed to a series of government jobs</a:t>
            </a:r>
          </a:p>
          <a:p>
            <a:pPr lvl="2"/>
            <a:r>
              <a:rPr lang="en-US" altLang="en-US" sz="2000">
                <a:latin typeface="Verdana" panose="020B0604030504040204" pitchFamily="34" charset="0"/>
              </a:rPr>
              <a:t>Statue of Alexander</a:t>
            </a:r>
          </a:p>
        </p:txBody>
      </p:sp>
      <p:pic>
        <p:nvPicPr>
          <p:cNvPr id="106502" name="Picture 6">
            <a:extLst>
              <a:ext uri="{FF2B5EF4-FFF2-40B4-BE49-F238E27FC236}">
                <a16:creationId xmlns:a16="http://schemas.microsoft.com/office/drawing/2014/main" id="{CA67FCB4-820E-D9B2-055F-5E87F1CCBC7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r="6104" b="3226"/>
          <a:stretch>
            <a:fillRect/>
          </a:stretch>
        </p:blipFill>
        <p:spPr>
          <a:xfrm>
            <a:off x="7010400" y="228600"/>
            <a:ext cx="19050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0B8B462A-E8A2-4A56-18B1-364921479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Julius Caesar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A7DD5587-43A2-6B3A-8C5D-8564EF2BAF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Triumvirate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Praised for his work in Spain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Appointed governor in Gaul (conquest)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Alliance with Crassus and Pompey to form the triumvirate (not initially, but later elected)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Rivalry with Pompey after death of Crassus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Crossing the Rubicon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Uprising in Asia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Veni, vidi, vici—I came, I saw, I conquered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Conquest of Egypt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Cleopatra</a:t>
            </a:r>
          </a:p>
        </p:txBody>
      </p:sp>
      <p:pic>
        <p:nvPicPr>
          <p:cNvPr id="109574" name="Picture 6">
            <a:extLst>
              <a:ext uri="{FF2B5EF4-FFF2-40B4-BE49-F238E27FC236}">
                <a16:creationId xmlns:a16="http://schemas.microsoft.com/office/drawing/2014/main" id="{E4AC63B7-8A35-A66E-7C33-759F482F498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8600"/>
            <a:ext cx="2590800" cy="257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003F11D4-43CF-42A8-BAF8-C05EB517D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Julius Caesar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E4419FF-F032-96E2-7903-6CD9F6C53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Returned to Rome as a conquering hero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Procession for each territory on a different day (Gaul, Africa, Spain, Asia) and games for many additional days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Offered crown (as emperor) twice and refused it when people didn't respond favorably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Dictator (rule by one man)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Appointed for 10 years and then for life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Caesar’s plans for Rome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Calendar (July)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Libraries, theaters, other public works</a:t>
            </a:r>
          </a:p>
          <a:p>
            <a:pPr lvl="2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Gave citizenship to people in Spain and Gaul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B25E6B3-B515-43D0-E989-A3EB5CCA2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altLang="en-US" sz="4000" b="1">
                <a:latin typeface="Georgia" panose="02040502050405020303" pitchFamily="18" charset="0"/>
              </a:rPr>
              <a:t>Founding of Rome –</a:t>
            </a:r>
            <a:br>
              <a:rPr lang="en-US" altLang="en-US" sz="4000" b="1">
                <a:latin typeface="Georgia" panose="02040502050405020303" pitchFamily="18" charset="0"/>
              </a:rPr>
            </a:br>
            <a:r>
              <a:rPr lang="en-US" altLang="en-US" sz="4000" b="1">
                <a:latin typeface="Georgia" panose="02040502050405020303" pitchFamily="18" charset="0"/>
              </a:rPr>
              <a:t>The Roman </a:t>
            </a:r>
            <a:r>
              <a:rPr lang="en-US" altLang="en-US" sz="4000" b="1" u="sng">
                <a:latin typeface="Georgia" panose="02040502050405020303" pitchFamily="18" charset="0"/>
              </a:rPr>
              <a:t>Race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4542BE8-6ABC-8011-5832-C79ADC993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4800600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tale of Aeneas </a:t>
            </a:r>
            <a:r>
              <a:rPr lang="en-US" altLang="en-US" sz="2000">
                <a:latin typeface="Verdana" panose="020B0604030504040204" pitchFamily="34" charset="0"/>
              </a:rPr>
              <a:t>(</a:t>
            </a:r>
            <a:r>
              <a:rPr lang="en-US" altLang="en-US" sz="2000" i="1">
                <a:latin typeface="Verdana" panose="020B0604030504040204" pitchFamily="34" charset="0"/>
              </a:rPr>
              <a:t>The Aeneid</a:t>
            </a:r>
            <a:r>
              <a:rPr lang="en-US" altLang="en-US" sz="2000">
                <a:latin typeface="Verdana" panose="020B0604030504040204" pitchFamily="34" charset="0"/>
              </a:rPr>
              <a:t>)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Dido at Carthage and other travels (like </a:t>
            </a:r>
            <a:r>
              <a:rPr lang="en-US" altLang="en-US" sz="2000" i="1">
                <a:latin typeface="Verdana" panose="020B0604030504040204" pitchFamily="34" charset="0"/>
              </a:rPr>
              <a:t>The Odyssey</a:t>
            </a:r>
            <a:r>
              <a:rPr lang="en-US" altLang="en-US" sz="2000">
                <a:latin typeface="Verdana" panose="020B0604030504040204" pitchFamily="34" charset="0"/>
              </a:rPr>
              <a:t>)</a:t>
            </a:r>
          </a:p>
          <a:p>
            <a:r>
              <a:rPr lang="en-US" altLang="en-US" sz="2400">
                <a:latin typeface="Verdana" panose="020B0604030504040204" pitchFamily="34" charset="0"/>
              </a:rPr>
              <a:t>Historical evidence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Settlements from 11</a:t>
            </a:r>
            <a:r>
              <a:rPr lang="en-US" altLang="en-US" sz="2000" baseline="30000">
                <a:latin typeface="Verdana" panose="020B0604030504040204" pitchFamily="34" charset="0"/>
              </a:rPr>
              <a:t>th</a:t>
            </a:r>
            <a:r>
              <a:rPr lang="en-US" altLang="en-US" sz="2000">
                <a:latin typeface="Verdana" panose="020B0604030504040204" pitchFamily="34" charset="0"/>
              </a:rPr>
              <a:t> Century BC</a:t>
            </a: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0B4E9F32-89A2-BBD5-33E8-4A66D840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019800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FAEEAB7B-E934-E942-EC07-2BB56D005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Julius Caesar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94C228B-503B-DAC9-2FC6-B200A18BC1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7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Murder of Caesar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Killed by senatorial opponents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Instigated by his usurpation of power and their fear that he would become emperor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Died March 15, 44 BC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Stabbed by 20 senators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Brutus—illegitimate son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Mark Anthony and Octavian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Rallied against the conspirators</a:t>
            </a:r>
          </a:p>
        </p:txBody>
      </p:sp>
      <p:pic>
        <p:nvPicPr>
          <p:cNvPr id="111622" name="Picture 6">
            <a:extLst>
              <a:ext uri="{FF2B5EF4-FFF2-40B4-BE49-F238E27FC236}">
                <a16:creationId xmlns:a16="http://schemas.microsoft.com/office/drawing/2014/main" id="{07CDCA07-B0BA-CE2A-A3B9-6D75903C1A2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066800"/>
            <a:ext cx="3351213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A5708CB3-E847-CD8F-9808-5B67451B51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800" b="1">
                <a:latin typeface="Georgia" panose="02040502050405020303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64AC88F9-B9FE-77E5-1E2E-EE33B0B47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Collapse of the Republic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6DEC03AB-2230-2EE4-58D5-D4B3955A7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latin typeface="Verdana" panose="020B0604030504040204" pitchFamily="34" charset="0"/>
              </a:rPr>
              <a:t>Violence used to eliminate enemies and impose one’s will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Gracchus</a:t>
            </a:r>
          </a:p>
          <a:p>
            <a:r>
              <a:rPr lang="en-US" altLang="en-US" sz="2800">
                <a:latin typeface="Verdana" panose="020B0604030504040204" pitchFamily="34" charset="0"/>
              </a:rPr>
              <a:t>Re-election to consulate (many times) and standing army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Marius</a:t>
            </a:r>
          </a:p>
          <a:p>
            <a:r>
              <a:rPr lang="en-US" altLang="en-US" sz="2800">
                <a:latin typeface="Verdana" panose="020B0604030504040204" pitchFamily="34" charset="0"/>
              </a:rPr>
              <a:t>Assumption of dictator powers, use of the army to override councils, proscription list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Sulla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90F0FE5-3272-BF0B-C065-81E461563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Roman Republic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ABDA1CF-FF8A-4854-993F-C2111E2D9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Rome conquered Greece 150 BC</a:t>
            </a:r>
          </a:p>
          <a:p>
            <a:r>
              <a:rPr lang="en-US" altLang="en-US">
                <a:latin typeface="Verdana" panose="020B0604030504040204" pitchFamily="34" charset="0"/>
              </a:rPr>
              <a:t>Romans took on much Greek culture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Gods and goddesses parallel each other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Gods had Indo-European roots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>
            <a:extLst>
              <a:ext uri="{FF2B5EF4-FFF2-40B4-BE49-F238E27FC236}">
                <a16:creationId xmlns:a16="http://schemas.microsoft.com/office/drawing/2014/main" id="{CEB69F54-DE0D-72B9-0494-F6BB12D3E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448CA3CB-E03C-F236-5BCF-DE0E8E098F0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913" r="1091" b="12535"/>
          <a:stretch>
            <a:fillRect/>
          </a:stretch>
        </p:blipFill>
        <p:spPr>
          <a:xfrm>
            <a:off x="304800" y="228600"/>
            <a:ext cx="8534400" cy="6443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6F75A253-74DA-BD1F-2A27-5651CC7AC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Conquests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0B03CC9-315A-19C7-AC4A-7770554486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Other areas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Conquest over other powers and then direct conquest to subdue the local tribes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Conquest continued through 	   republic and empire period.  </a:t>
            </a:r>
          </a:p>
        </p:txBody>
      </p:sp>
      <p:pic>
        <p:nvPicPr>
          <p:cNvPr id="100359" name="Picture 7">
            <a:extLst>
              <a:ext uri="{FF2B5EF4-FFF2-40B4-BE49-F238E27FC236}">
                <a16:creationId xmlns:a16="http://schemas.microsoft.com/office/drawing/2014/main" id="{AB503F8E-09A4-89EF-B218-66D3D7A3EC9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3825" y="3429000"/>
            <a:ext cx="2451100" cy="322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61" name="Text Box 9">
            <a:extLst>
              <a:ext uri="{FF2B5EF4-FFF2-40B4-BE49-F238E27FC236}">
                <a16:creationId xmlns:a16="http://schemas.microsoft.com/office/drawing/2014/main" id="{757E60EC-CFC1-6068-24D2-311F95511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029200"/>
            <a:ext cx="288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Verdana" panose="020B0604030504040204" pitchFamily="34" charset="0"/>
              </a:rPr>
              <a:t>(Asterix and Obelisk)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D58C6C8D-890B-4DD8-8390-ABE1CE774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Building an Empire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1CAE999-11E4-7A6C-3A87-992EEB21A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 sz="2800">
                <a:latin typeface="Verdana" panose="020B0604030504040204" pitchFamily="34" charset="0"/>
              </a:rPr>
              <a:t>Economics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Not enough land to support the people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Farmers were needed and respected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Acquisition of wheat and other foods became a priority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Victory over Carthage provided more land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Rome was a consumer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Trading profits made many Romans rich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Extremes of wealth and poverty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Citizens did not have to pay taxes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98BF1B70-815A-C5A7-4AC2-A88A7A123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sabine-women">
            <a:extLst>
              <a:ext uri="{FF2B5EF4-FFF2-40B4-BE49-F238E27FC236}">
                <a16:creationId xmlns:a16="http://schemas.microsoft.com/office/drawing/2014/main" id="{3B058BC1-8A66-028C-DE70-F3203724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0673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2" name="Rectangle 6">
            <a:extLst>
              <a:ext uri="{FF2B5EF4-FFF2-40B4-BE49-F238E27FC236}">
                <a16:creationId xmlns:a16="http://schemas.microsoft.com/office/drawing/2014/main" id="{8B0F2443-3459-B97E-C5AD-30B4F8C18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latin typeface="Georgia" panose="02040502050405020303" pitchFamily="18" charset="0"/>
              </a:rPr>
              <a:t>Founding of Rome –</a:t>
            </a:r>
            <a:br>
              <a:rPr lang="en-US" altLang="en-US" sz="4000" b="1">
                <a:latin typeface="Georgia" panose="02040502050405020303" pitchFamily="18" charset="0"/>
              </a:rPr>
            </a:br>
            <a:r>
              <a:rPr lang="en-US" altLang="en-US" sz="4000" b="1">
                <a:latin typeface="Georgia" panose="02040502050405020303" pitchFamily="18" charset="0"/>
              </a:rPr>
              <a:t>The Roman </a:t>
            </a:r>
            <a:r>
              <a:rPr lang="en-US" altLang="en-US" sz="4000" b="1" u="sng">
                <a:latin typeface="Georgia" panose="02040502050405020303" pitchFamily="18" charset="0"/>
              </a:rPr>
              <a:t>Race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E532FE4F-AEE9-9D00-293D-D224C8F9E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Wars against the Latins (like </a:t>
            </a:r>
            <a:r>
              <a:rPr lang="en-US" altLang="en-US" i="1"/>
              <a:t>The Illiad</a:t>
            </a:r>
            <a:r>
              <a:rPr lang="en-US" altLang="en-US"/>
              <a:t>)</a:t>
            </a:r>
          </a:p>
          <a:p>
            <a:r>
              <a:rPr lang="en-US" altLang="en-US"/>
              <a:t>Rape of the Sabine Women </a:t>
            </a:r>
            <a:r>
              <a:rPr lang="en-US" altLang="en-US" sz="2000"/>
              <a:t>(Jacques Louis David)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2A486C8-9C27-0D64-EED1-4C35BD3F5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latin typeface="Georgia" panose="02040502050405020303" pitchFamily="18" charset="0"/>
              </a:rPr>
              <a:t>Founding of Rome –</a:t>
            </a:r>
            <a:br>
              <a:rPr lang="en-US" altLang="en-US" sz="4000" b="1">
                <a:latin typeface="Georgia" panose="02040502050405020303" pitchFamily="18" charset="0"/>
              </a:rPr>
            </a:br>
            <a:r>
              <a:rPr lang="en-US" altLang="en-US" sz="4000" b="1">
                <a:latin typeface="Georgia" panose="02040502050405020303" pitchFamily="18" charset="0"/>
              </a:rPr>
              <a:t>The </a:t>
            </a:r>
            <a:r>
              <a:rPr lang="en-US" altLang="en-US" sz="4000" b="1" u="sng">
                <a:latin typeface="Georgia" panose="02040502050405020303" pitchFamily="18" charset="0"/>
              </a:rPr>
              <a:t>City (Kingdom)</a:t>
            </a:r>
            <a:r>
              <a:rPr lang="en-US" altLang="en-US" sz="4000" b="1">
                <a:latin typeface="Georgia" panose="02040502050405020303" pitchFamily="18" charset="0"/>
              </a:rPr>
              <a:t> of Rome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E183BCE-3CFE-EB4A-AA40-F89A2D9D1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33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Romulus and Remus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Latin princess was Vestal virgin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Raped by Mars, bore twin boys 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Ordered killed by non-Latin king 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Suckled by a wolf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Grew and founded a city (753BC)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Romulus killed Remus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Historic Evidence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The Etruscans conquered the Romans (non-Latin king)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Romans eventually overthrew Etruscans and established kingdom 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Ruins of home of king (Romulus?) date from 8</a:t>
            </a:r>
            <a:r>
              <a:rPr lang="en-US" altLang="en-US" sz="2000" baseline="30000">
                <a:latin typeface="Verdana" panose="020B0604030504040204" pitchFamily="34" charset="0"/>
              </a:rPr>
              <a:t>th</a:t>
            </a:r>
            <a:r>
              <a:rPr lang="en-US" altLang="en-US" sz="2000">
                <a:latin typeface="Verdana" panose="020B0604030504040204" pitchFamily="34" charset="0"/>
              </a:rPr>
              <a:t> Century BC</a:t>
            </a:r>
          </a:p>
        </p:txBody>
      </p:sp>
      <p:pic>
        <p:nvPicPr>
          <p:cNvPr id="90117" name="Picture 5">
            <a:extLst>
              <a:ext uri="{FF2B5EF4-FFF2-40B4-BE49-F238E27FC236}">
                <a16:creationId xmlns:a16="http://schemas.microsoft.com/office/drawing/2014/main" id="{46398C1A-4D44-7842-55A8-2A59D4C6F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1722" r="6004" b="8278"/>
          <a:stretch>
            <a:fillRect/>
          </a:stretch>
        </p:blipFill>
        <p:spPr bwMode="auto">
          <a:xfrm>
            <a:off x="5257800" y="2362200"/>
            <a:ext cx="365760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26A0FF26-0A18-4176-3E90-F23FA318D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/>
              <a:t>Regal Period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0214BA8-3D8B-E716-9F92-85B485A9F8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038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Began with war of independence from Etruscans (500 BC)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War heroes exhibit desired qualities of Romans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Horatio at the bridge (Oath of the Horatii by Jacques Louis David)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solidFill>
                  <a:srgbClr val="FF0000"/>
                </a:solidFill>
              </a:rPr>
              <a:t>Stories became legends for Romans throughout their history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Compare to American War of Independence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Regal period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Ruled by 7 kings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Revolted against last king to found the republic</a:t>
            </a:r>
          </a:p>
        </p:txBody>
      </p:sp>
      <p:pic>
        <p:nvPicPr>
          <p:cNvPr id="129030" name="Picture 6">
            <a:extLst>
              <a:ext uri="{FF2B5EF4-FFF2-40B4-BE49-F238E27FC236}">
                <a16:creationId xmlns:a16="http://schemas.microsoft.com/office/drawing/2014/main" id="{B5E3FE8E-A0A4-45FF-626A-296755513C7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971800"/>
            <a:ext cx="4724400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FEC07A5-D9F6-A1B6-F797-2219F5244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Georgia" panose="02040502050405020303" pitchFamily="18" charset="0"/>
              </a:rPr>
              <a:t>Republican Government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3358393-2287-3C5F-23F5-8E9378937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Ruled by a senate and the people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SPQR= Senate and the People of Rome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Senate (patricians) appointed consuls </a:t>
            </a:r>
            <a:r>
              <a:rPr lang="en-US" altLang="en-US" sz="1600">
                <a:latin typeface="Verdana" panose="020B0604030504040204" pitchFamily="34" charset="0"/>
              </a:rPr>
              <a:t>(1 year)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Foreign affairs and the military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Direct access by the people to the consul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People (plebs) organized by tribes and they elected 10 tribunes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Governed local affairs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Had veto power </a:t>
            </a:r>
            <a:r>
              <a:rPr lang="en-US" altLang="en-US" sz="2000">
                <a:latin typeface="Verdana" panose="020B0604030504040204" pitchFamily="34" charset="0"/>
              </a:rPr>
              <a:t>(individually)</a:t>
            </a:r>
          </a:p>
        </p:txBody>
      </p:sp>
      <p:pic>
        <p:nvPicPr>
          <p:cNvPr id="91142" name="Picture 6">
            <a:extLst>
              <a:ext uri="{FF2B5EF4-FFF2-40B4-BE49-F238E27FC236}">
                <a16:creationId xmlns:a16="http://schemas.microsoft.com/office/drawing/2014/main" id="{0E9D3E4F-CC11-DDA2-B730-3F38A0CE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5057" r="13542" b="6682"/>
          <a:stretch>
            <a:fillRect/>
          </a:stretch>
        </p:blipFill>
        <p:spPr bwMode="auto">
          <a:xfrm>
            <a:off x="5791200" y="4381500"/>
            <a:ext cx="3352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84C2E70-FC7A-CC03-D63D-215E2C2E5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0292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Georgia" panose="02040502050405020303" pitchFamily="18" charset="0"/>
              </a:rPr>
              <a:t>Constitution</a:t>
            </a:r>
            <a:br>
              <a:rPr lang="en-US" altLang="en-US" sz="4000" b="1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altLang="en-US" sz="4000" b="1">
                <a:solidFill>
                  <a:srgbClr val="FF0000"/>
                </a:solidFill>
                <a:latin typeface="Georgia" panose="02040502050405020303" pitchFamily="18" charset="0"/>
              </a:rPr>
              <a:t>(balanced power)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5BECA8C-0616-07FF-7CE4-79C7CBA49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Senate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Never made laws but advice was accepted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Had power to appoint a person to solve a specific problem (He was a "speaker" or "dictator")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Appointed censors (moral guardian/rank judge)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Appointed governors</a:t>
            </a:r>
          </a:p>
          <a:p>
            <a:pPr>
              <a:lnSpc>
                <a:spcPct val="80000"/>
              </a:lnSpc>
            </a:pPr>
            <a:r>
              <a:rPr lang="en-US" altLang="en-US" sz="2400" i="1">
                <a:latin typeface="Verdana" panose="020B0604030504040204" pitchFamily="34" charset="0"/>
              </a:rPr>
              <a:t>Concilium plebis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Made </a:t>
            </a:r>
            <a:r>
              <a:rPr lang="en-US" altLang="en-US" sz="2000" u="sng">
                <a:latin typeface="Verdana" panose="020B0604030504040204" pitchFamily="34" charset="0"/>
              </a:rPr>
              <a:t>all</a:t>
            </a:r>
            <a:r>
              <a:rPr lang="en-US" altLang="en-US" sz="2000">
                <a:latin typeface="Verdana" panose="020B0604030504040204" pitchFamily="34" charset="0"/>
              </a:rPr>
              <a:t> the laws (called </a:t>
            </a:r>
            <a:r>
              <a:rPr lang="en-US" altLang="en-US" sz="2000" i="1">
                <a:latin typeface="Verdana" panose="020B0604030504040204" pitchFamily="34" charset="0"/>
              </a:rPr>
              <a:t>plebecites</a:t>
            </a:r>
            <a:r>
              <a:rPr lang="en-US" altLang="en-US" sz="2000">
                <a:latin typeface="Verdana" panose="020B0604030504040204" pitchFamily="34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Elected magistrates (administrators) and judges</a:t>
            </a:r>
          </a:p>
          <a:p>
            <a:pPr>
              <a:lnSpc>
                <a:spcPct val="80000"/>
              </a:lnSpc>
            </a:pPr>
            <a:r>
              <a:rPr lang="en-US" altLang="en-US" sz="2400" i="1">
                <a:latin typeface="Verdana" panose="020B0604030504040204" pitchFamily="34" charset="0"/>
              </a:rPr>
              <a:t>Comitia Curiata/Centuriata – </a:t>
            </a:r>
            <a:r>
              <a:rPr lang="en-US" altLang="en-US" sz="2400">
                <a:latin typeface="Verdana" panose="020B0604030504040204" pitchFamily="34" charset="0"/>
              </a:rPr>
              <a:t>plebs and patricians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Committed the </a:t>
            </a:r>
            <a:r>
              <a:rPr lang="en-US" altLang="en-US" sz="2000" i="1">
                <a:latin typeface="Verdana" panose="020B0604030504040204" pitchFamily="34" charset="0"/>
              </a:rPr>
              <a:t>emporium</a:t>
            </a:r>
            <a:r>
              <a:rPr lang="en-US" altLang="en-US" sz="2000">
                <a:latin typeface="Verdana" panose="020B0604030504040204" pitchFamily="34" charset="0"/>
              </a:rPr>
              <a:t> (military power)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All met in the forum (looked over each other)</a:t>
            </a:r>
          </a:p>
          <a:p>
            <a:pPr>
              <a:lnSpc>
                <a:spcPct val="80000"/>
              </a:lnSpc>
            </a:pPr>
            <a:r>
              <a:rPr lang="en-US" altLang="en-US" sz="2400" i="1">
                <a:latin typeface="Verdana" panose="020B0604030504040204" pitchFamily="34" charset="0"/>
              </a:rPr>
              <a:t>Pontifex Maximus</a:t>
            </a:r>
            <a:endParaRPr lang="en-US" altLang="en-US" sz="2400"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Verdana" panose="020B0604030504040204" pitchFamily="34" charset="0"/>
              </a:rPr>
              <a:t>Religious leader</a:t>
            </a:r>
          </a:p>
          <a:p>
            <a:pPr lvl="2">
              <a:lnSpc>
                <a:spcPct val="80000"/>
              </a:lnSpc>
            </a:pPr>
            <a:endParaRPr lang="en-US" altLang="en-US" sz="1800" i="1">
              <a:latin typeface="Verdana" panose="020B0604030504040204" pitchFamily="34" charset="0"/>
            </a:endParaRPr>
          </a:p>
        </p:txBody>
      </p:sp>
      <p:pic>
        <p:nvPicPr>
          <p:cNvPr id="92165" name="Picture 5">
            <a:extLst>
              <a:ext uri="{FF2B5EF4-FFF2-40B4-BE49-F238E27FC236}">
                <a16:creationId xmlns:a16="http://schemas.microsoft.com/office/drawing/2014/main" id="{8D4ABA70-EB77-2865-8308-FBD9107C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752850" cy="2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B9369D6-E1D0-3F2F-CD08-8D5DA7129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Georgia" panose="02040502050405020303" pitchFamily="18" charset="0"/>
              </a:rPr>
              <a:t>Government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F6E35CF-E9A2-E997-0CB4-0CE354721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latin typeface="Verdana" panose="020B0604030504040204" pitchFamily="34" charset="0"/>
              </a:rPr>
              <a:t>Comparisons with US government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Balance of power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Senate and House of Representatives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Consul (= president)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Tribune (veto power)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Courts (independent)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Military power (?)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Censor (?)</a:t>
            </a:r>
          </a:p>
        </p:txBody>
      </p:sp>
      <p:pic>
        <p:nvPicPr>
          <p:cNvPr id="93189" name="Picture 5">
            <a:extLst>
              <a:ext uri="{FF2B5EF4-FFF2-40B4-BE49-F238E27FC236}">
                <a16:creationId xmlns:a16="http://schemas.microsoft.com/office/drawing/2014/main" id="{80CD5774-A2F5-0F7A-3491-EE086C75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00538"/>
            <a:ext cx="3276600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BD380BA-E622-780B-31AE-2ABD4FD44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Georgia" panose="02040502050405020303" pitchFamily="18" charset="0"/>
              </a:rPr>
              <a:t>Military Organization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5E6846F-8F49-485F-75F5-751B625135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60198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Centuries — 100 armed men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Headed by Centurian (from the ranks)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Maniples—3 Centuries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Could move quickly through difficult terrain (better than phalanx)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Independent decisions (tribunes)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Legions—groups of Maniples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6000 men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Supported by light cavalry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latin typeface="Verdana" panose="020B0604030504040204" pitchFamily="34" charset="0"/>
              </a:rPr>
              <a:t>Discipline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Death for individual insubordination</a:t>
            </a:r>
          </a:p>
          <a:p>
            <a:pPr lvl="1">
              <a:lnSpc>
                <a:spcPct val="80000"/>
              </a:lnSpc>
            </a:pPr>
            <a:r>
              <a:rPr lang="en-US" altLang="en-US" sz="2400">
                <a:latin typeface="Verdana" panose="020B0604030504040204" pitchFamily="34" charset="0"/>
              </a:rPr>
              <a:t>Decimation for cowardice</a:t>
            </a:r>
          </a:p>
        </p:txBody>
      </p:sp>
      <p:pic>
        <p:nvPicPr>
          <p:cNvPr id="94216" name="Picture 8">
            <a:extLst>
              <a:ext uri="{FF2B5EF4-FFF2-40B4-BE49-F238E27FC236}">
                <a16:creationId xmlns:a16="http://schemas.microsoft.com/office/drawing/2014/main" id="{C25211EB-DD77-E84C-BB6C-97E5240CE63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295400"/>
            <a:ext cx="2540000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6913</TotalTime>
  <Words>1214</Words>
  <Application>Microsoft Office PowerPoint</Application>
  <PresentationFormat>On-screen Show (4:3)</PresentationFormat>
  <Paragraphs>241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Georgia</vt:lpstr>
      <vt:lpstr>Verdana</vt:lpstr>
      <vt:lpstr>Default Design</vt:lpstr>
      <vt:lpstr>Roman Republic</vt:lpstr>
      <vt:lpstr>Founding of Rome – The Roman Race</vt:lpstr>
      <vt:lpstr>Founding of Rome – The Roman Race</vt:lpstr>
      <vt:lpstr>Founding of Rome – The City (Kingdom) of Rome</vt:lpstr>
      <vt:lpstr>Regal Period</vt:lpstr>
      <vt:lpstr>Republican Government</vt:lpstr>
      <vt:lpstr>Constitution (balanced power)</vt:lpstr>
      <vt:lpstr>Government</vt:lpstr>
      <vt:lpstr>Military Organization</vt:lpstr>
      <vt:lpstr>Roman Expansion (in Italy)</vt:lpstr>
      <vt:lpstr>Roman Expansion (outside Italy)</vt:lpstr>
      <vt:lpstr>Roman Expansion (outside Italy)</vt:lpstr>
      <vt:lpstr>Building an Empire</vt:lpstr>
      <vt:lpstr>Building an Empire</vt:lpstr>
      <vt:lpstr>Building an Empire</vt:lpstr>
      <vt:lpstr>Collapse of the Republic</vt:lpstr>
      <vt:lpstr>Julius Caesar 100-44 BC</vt:lpstr>
      <vt:lpstr>Julius Caesar</vt:lpstr>
      <vt:lpstr>Julius Caesar</vt:lpstr>
      <vt:lpstr>Julius Caesar</vt:lpstr>
      <vt:lpstr>Thank You</vt:lpstr>
      <vt:lpstr>Collapse of the Republic</vt:lpstr>
      <vt:lpstr>Roman Republic</vt:lpstr>
      <vt:lpstr>PowerPoint Presentation</vt:lpstr>
      <vt:lpstr>Conquests</vt:lpstr>
      <vt:lpstr>Building an Empire</vt:lpstr>
      <vt:lpstr>PowerPoint Presentation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Creativity</dc:title>
  <dc:creator>strongb</dc:creator>
  <cp:lastModifiedBy>Nayan GRIFFITHS</cp:lastModifiedBy>
  <cp:revision>41</cp:revision>
  <dcterms:created xsi:type="dcterms:W3CDTF">2003-12-02T21:31:48Z</dcterms:created>
  <dcterms:modified xsi:type="dcterms:W3CDTF">2023-06-06T10:49:56Z</dcterms:modified>
</cp:coreProperties>
</file>